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8" r:id="rId18"/>
    <p:sldId id="279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FF66CC"/>
    <a:srgbClr val="666699"/>
    <a:srgbClr val="FF00FF"/>
    <a:srgbClr val="00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76921-4686-4753-B403-6123BA25A834}" type="datetimeFigureOut">
              <a:rPr lang="fr-FR" smtClean="0"/>
              <a:t>06/04/2014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A02E1-CB0A-4A02-8BEE-CA0A66C2DE5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5D106-73F7-41B3-A863-D4DBB98FDDEC}" type="datetimeFigureOut">
              <a:rPr lang="fr-FR" smtClean="0"/>
              <a:pPr/>
              <a:t>06/04/2014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85334-5D78-45D1-9582-36E607AB1B2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386FB9A-8876-4A0D-9A22-40FC85BF257A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9B2-597A-48EA-BE15-88692DCEED82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EAE7-8F6D-4259-B2B2-6D3C79806E70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81E76C-6CF5-47B2-BC1A-2FEFEB6A602D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3F914F-E9ED-4EEB-9AA2-EEF7E2558B18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ED34-3708-43BC-8691-E9A20F126581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62C75-5982-4388-A658-7342082F23C7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6EF125-1F2D-4796-881C-8695E4488BF3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75AA-5DDA-4889-82ED-844D22FA8F4A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A140017-9951-4BA0-AB6C-C5C891E31573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63D7A4-8379-40DE-AA9B-5EC1E0901EB1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83E3B9D-D9BB-443B-889C-980B02B99272}" type="datetime1">
              <a:rPr lang="fr-FR" smtClean="0"/>
              <a:pPr/>
              <a:t>06/04/2014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B5B8738-D1AA-4F38-A062-C96BB4048A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00042"/>
            <a:ext cx="6172200" cy="1500198"/>
          </a:xfrm>
        </p:spPr>
        <p:txBody>
          <a:bodyPr>
            <a:noAutofit/>
          </a:bodyPr>
          <a:lstStyle/>
          <a:p>
            <a:r>
              <a:rPr lang="fr-FR" sz="4400" dirty="0" smtClean="0">
                <a:solidFill>
                  <a:srgbClr val="FF0000"/>
                </a:solidFill>
                <a:latin typeface="Ravie" pitchFamily="82" charset="0"/>
              </a:rPr>
              <a:t>C</a:t>
            </a:r>
            <a:r>
              <a:rPr lang="fr-FR" sz="4400" dirty="0" smtClean="0">
                <a:solidFill>
                  <a:srgbClr val="00B0F0"/>
                </a:solidFill>
                <a:latin typeface="Ravie" pitchFamily="82" charset="0"/>
              </a:rPr>
              <a:t>hapitre </a:t>
            </a:r>
            <a:r>
              <a:rPr lang="fr-FR" sz="4400" dirty="0" smtClean="0">
                <a:solidFill>
                  <a:srgbClr val="FF0000"/>
                </a:solidFill>
                <a:latin typeface="Ravie" pitchFamily="82" charset="0"/>
              </a:rPr>
              <a:t>VII</a:t>
            </a:r>
            <a:endParaRPr lang="fr-FR" sz="4400" dirty="0">
              <a:solidFill>
                <a:srgbClr val="FF0000"/>
              </a:solidFill>
              <a:latin typeface="Ravie" pitchFamily="8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71736" y="2071678"/>
            <a:ext cx="6172200" cy="4357718"/>
          </a:xfrm>
        </p:spPr>
        <p:txBody>
          <a:bodyPr>
            <a:normAutofit fontScale="55000" lnSpcReduction="20000"/>
          </a:bodyPr>
          <a:lstStyle/>
          <a:p>
            <a:r>
              <a:rPr lang="fr-FR" sz="12600" dirty="0" smtClean="0">
                <a:solidFill>
                  <a:srgbClr val="FF0000"/>
                </a:solidFill>
                <a:latin typeface="Curlz MT" pitchFamily="82" charset="0"/>
              </a:rPr>
              <a:t>D</a:t>
            </a:r>
            <a:r>
              <a:rPr lang="fr-FR" sz="12600" dirty="0" smtClean="0">
                <a:latin typeface="Curlz MT" pitchFamily="82" charset="0"/>
              </a:rPr>
              <a:t>éveloppement</a:t>
            </a:r>
          </a:p>
          <a:p>
            <a:r>
              <a:rPr lang="fr-FR" sz="12600" dirty="0" smtClean="0">
                <a:latin typeface="Curlz MT" pitchFamily="82" charset="0"/>
              </a:rPr>
              <a:t>D’</a:t>
            </a:r>
            <a:r>
              <a:rPr lang="fr-FR" sz="12600" dirty="0" smtClean="0">
                <a:solidFill>
                  <a:srgbClr val="FF0000"/>
                </a:solidFill>
                <a:latin typeface="Curlz MT" pitchFamily="82" charset="0"/>
              </a:rPr>
              <a:t>A</a:t>
            </a:r>
            <a:r>
              <a:rPr lang="fr-FR" sz="12600" dirty="0" smtClean="0">
                <a:latin typeface="Curlz MT" pitchFamily="82" charset="0"/>
              </a:rPr>
              <a:t>pplications</a:t>
            </a:r>
          </a:p>
          <a:p>
            <a:r>
              <a:rPr lang="fr-FR" sz="12600" dirty="0" smtClean="0">
                <a:solidFill>
                  <a:srgbClr val="FF0000"/>
                </a:solidFill>
                <a:latin typeface="Curlz MT" pitchFamily="82" charset="0"/>
              </a:rPr>
              <a:t>A</a:t>
            </a:r>
            <a:r>
              <a:rPr lang="fr-FR" sz="12600" dirty="0" smtClean="0">
                <a:latin typeface="Curlz MT" pitchFamily="82" charset="0"/>
              </a:rPr>
              <a:t>utour D’</a:t>
            </a:r>
            <a:r>
              <a:rPr lang="fr-FR" sz="12600" dirty="0" smtClean="0">
                <a:solidFill>
                  <a:srgbClr val="FF0000"/>
                </a:solidFill>
                <a:latin typeface="Curlz MT" pitchFamily="82" charset="0"/>
              </a:rPr>
              <a:t>U</a:t>
            </a:r>
            <a:r>
              <a:rPr lang="fr-FR" sz="12600" dirty="0" smtClean="0">
                <a:latin typeface="Curlz MT" pitchFamily="82" charset="0"/>
              </a:rPr>
              <a:t>ne</a:t>
            </a:r>
          </a:p>
          <a:p>
            <a:r>
              <a:rPr lang="fr-FR" sz="12600" dirty="0" smtClean="0">
                <a:solidFill>
                  <a:srgbClr val="FF0000"/>
                </a:solidFill>
                <a:latin typeface="Curlz MT" pitchFamily="82" charset="0"/>
              </a:rPr>
              <a:t>B</a:t>
            </a:r>
            <a:r>
              <a:rPr lang="fr-FR" sz="12600" dirty="0" smtClean="0">
                <a:latin typeface="Curlz MT" pitchFamily="82" charset="0"/>
              </a:rPr>
              <a:t>ase </a:t>
            </a:r>
            <a:r>
              <a:rPr lang="fr-FR" sz="12600" dirty="0" smtClean="0">
                <a:solidFill>
                  <a:srgbClr val="FF0000"/>
                </a:solidFill>
                <a:latin typeface="Curlz MT" pitchFamily="82" charset="0"/>
              </a:rPr>
              <a:t>D</a:t>
            </a:r>
            <a:r>
              <a:rPr lang="fr-FR" sz="12600" dirty="0" smtClean="0">
                <a:latin typeface="Curlz MT" pitchFamily="82" charset="0"/>
              </a:rPr>
              <a:t>e </a:t>
            </a:r>
            <a:r>
              <a:rPr lang="fr-FR" sz="12600" dirty="0" smtClean="0">
                <a:solidFill>
                  <a:srgbClr val="FF0000"/>
                </a:solidFill>
                <a:latin typeface="Curlz MT" pitchFamily="82" charset="0"/>
              </a:rPr>
              <a:t>D</a:t>
            </a:r>
            <a:r>
              <a:rPr lang="fr-FR" sz="12600" dirty="0" smtClean="0">
                <a:latin typeface="Curlz MT" pitchFamily="82" charset="0"/>
              </a:rPr>
              <a:t>onnées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467600" cy="642958"/>
          </a:xfrm>
        </p:spPr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lphaLcPeriod"/>
            </a:pPr>
            <a:r>
              <a:rPr lang="fr-FR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Lancer le formulaire : </a:t>
            </a:r>
            <a:endParaRPr lang="fr-FR" b="1" u="sng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TPN°1 Question 6</a:t>
            </a:r>
          </a:p>
          <a:p>
            <a:pPr>
              <a:buNone/>
            </a:pPr>
            <a:endParaRPr lang="fr-FR" b="1" dirty="0" smtClean="0">
              <a:solidFill>
                <a:srgbClr val="666699"/>
              </a:solidFill>
            </a:endParaRPr>
          </a:p>
          <a:p>
            <a:pPr marL="457200" lvl="1" indent="-457200">
              <a:spcBef>
                <a:spcPts val="600"/>
              </a:spcBef>
              <a:buClr>
                <a:srgbClr val="FF0000"/>
              </a:buClr>
              <a:buSzPct val="70000"/>
              <a:buFont typeface="+mj-lt"/>
              <a:buAutoNum type="alphaLcPeriod" startAt="2"/>
            </a:pPr>
            <a:r>
              <a:rPr lang="fr-FR" sz="3200" b="1" u="sng" dirty="0" smtClean="0">
                <a:latin typeface="Monotype Corsiva" pitchFamily="66" charset="0"/>
              </a:rPr>
              <a:t>Afficher les données</a:t>
            </a:r>
            <a:r>
              <a:rPr lang="fr-FR" sz="3200" b="1" dirty="0" smtClean="0">
                <a:latin typeface="Monotype Corsiva" pitchFamily="66" charset="0"/>
              </a:rPr>
              <a:t> :</a:t>
            </a:r>
          </a:p>
          <a:p>
            <a:pPr marL="457200" lvl="1" indent="-457200">
              <a:spcBef>
                <a:spcPts val="600"/>
              </a:spcBef>
              <a:buClr>
                <a:srgbClr val="FF0000"/>
              </a:buClr>
              <a:buSzPct val="70000"/>
              <a:buNone/>
            </a:pPr>
            <a:r>
              <a:rPr lang="fr-FR" sz="1800" dirty="0" smtClean="0"/>
              <a:t>Pour naviguer entre les lignes, utiliser la zone de contrôle</a:t>
            </a:r>
            <a:endParaRPr lang="fr-FR" sz="1800" b="1" dirty="0" smtClean="0">
              <a:latin typeface="Monotype Corsiva" pitchFamily="66" charset="0"/>
            </a:endParaRPr>
          </a:p>
          <a:p>
            <a:pPr>
              <a:buNone/>
            </a:pPr>
            <a:endParaRPr lang="fr-FR" b="1" dirty="0" smtClean="0">
              <a:solidFill>
                <a:srgbClr val="666699"/>
              </a:solidFill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5" name="Image 4" descr="Sans tit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214686"/>
            <a:ext cx="8101035" cy="1800230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lvl="1" indent="-514350" algn="l" rtl="0">
              <a:spcBef>
                <a:spcPct val="0"/>
              </a:spcBef>
              <a:buClr>
                <a:srgbClr val="FF0000"/>
              </a:buClr>
              <a:buFont typeface="+mj-lt"/>
              <a:buAutoNum type="alphaLcPeriod" startAt="3"/>
            </a:pPr>
            <a:r>
              <a:rPr lang="fr-FR" sz="3200" b="1" u="sng" dirty="0">
                <a:latin typeface="Monotype Corsiva" pitchFamily="66" charset="0"/>
              </a:rPr>
              <a:t>Chercher des lignes : les filtres :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Il existe trois types de filtres : par </a:t>
            </a:r>
            <a:r>
              <a:rPr lang="fr-FR" u="sng" dirty="0" smtClean="0">
                <a:solidFill>
                  <a:srgbClr val="FF00FF"/>
                </a:solidFill>
              </a:rPr>
              <a:t>formulaire</a:t>
            </a:r>
            <a:r>
              <a:rPr lang="fr-FR" dirty="0" smtClean="0"/>
              <a:t>, par </a:t>
            </a:r>
          </a:p>
          <a:p>
            <a:pPr>
              <a:buNone/>
            </a:pPr>
            <a:r>
              <a:rPr lang="fr-FR" u="sng" dirty="0" smtClean="0">
                <a:solidFill>
                  <a:srgbClr val="FF00FF"/>
                </a:solidFill>
              </a:rPr>
              <a:t>sélection</a:t>
            </a:r>
            <a:r>
              <a:rPr lang="fr-FR" dirty="0" smtClean="0">
                <a:solidFill>
                  <a:srgbClr val="FF00FF"/>
                </a:solidFill>
              </a:rPr>
              <a:t> 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et</a:t>
            </a:r>
            <a:r>
              <a:rPr lang="fr-FR" dirty="0" smtClean="0">
                <a:solidFill>
                  <a:srgbClr val="FF00FF"/>
                </a:solidFill>
              </a:rPr>
              <a:t> </a:t>
            </a:r>
            <a:r>
              <a:rPr lang="fr-FR" u="sng" dirty="0" smtClean="0">
                <a:solidFill>
                  <a:srgbClr val="FF00FF"/>
                </a:solidFill>
              </a:rPr>
              <a:t>hors sélection</a:t>
            </a:r>
            <a:r>
              <a:rPr lang="fr-FR" dirty="0" smtClean="0">
                <a:solidFill>
                  <a:srgbClr val="FF00FF"/>
                </a:solidFill>
              </a:rPr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Clr>
                <a:srgbClr val="FF9933"/>
              </a:buClr>
              <a:buFont typeface="Wingdings" pitchFamily="2" charset="2"/>
              <a:buChar char="þ"/>
            </a:pPr>
            <a:r>
              <a:rPr lang="fr-FR" b="1" u="dash" dirty="0" smtClean="0">
                <a:solidFill>
                  <a:srgbClr val="009999"/>
                </a:solidFill>
                <a:latin typeface="Bradley Hand ITC" pitchFamily="66" charset="0"/>
              </a:rPr>
              <a:t>Filtre par formulaire : 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TPN°1 Question 7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Voir Etapes au livre pages 185/186</a:t>
            </a:r>
          </a:p>
          <a:p>
            <a:pPr>
              <a:buNone/>
            </a:pPr>
            <a:r>
              <a:rPr lang="fr-FR" dirty="0" smtClean="0"/>
              <a:t>Cliquer sur le bouton ‘Appliquer le filtre’ . </a:t>
            </a:r>
          </a:p>
          <a:p>
            <a:pPr>
              <a:buNone/>
            </a:pPr>
            <a:endParaRPr lang="fr-FR" dirty="0" smtClean="0">
              <a:solidFill>
                <a:srgbClr val="666699"/>
              </a:solidFill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714884"/>
            <a:ext cx="419048" cy="428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Clr>
                <a:srgbClr val="FF9933"/>
              </a:buClr>
              <a:buFont typeface="Wingdings" pitchFamily="2" charset="2"/>
              <a:buChar char="þ"/>
            </a:pPr>
            <a:r>
              <a:rPr lang="fr-FR" b="1" u="dash" dirty="0" smtClean="0">
                <a:solidFill>
                  <a:srgbClr val="009999"/>
                </a:solidFill>
                <a:latin typeface="Bradley Hand ITC" pitchFamily="66" charset="0"/>
              </a:rPr>
              <a:t>Filtre par sélection: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TPN°1 Question 8 &amp; 9 &amp; 10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Voir Etapes au livre pages 186/187</a:t>
            </a:r>
            <a:endParaRPr lang="fr-FR" dirty="0" smtClean="0">
              <a:solidFill>
                <a:srgbClr val="666699"/>
              </a:solidFill>
            </a:endParaRP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Clr>
                <a:srgbClr val="FF9933"/>
              </a:buClr>
              <a:buFont typeface="Wingdings" pitchFamily="2" charset="2"/>
              <a:buChar char="þ"/>
            </a:pPr>
            <a:r>
              <a:rPr lang="fr-FR" sz="3200" b="1" u="dash" dirty="0" smtClean="0">
                <a:solidFill>
                  <a:srgbClr val="009999"/>
                </a:solidFill>
                <a:latin typeface="Bradley Hand ITC" pitchFamily="66" charset="0"/>
              </a:rPr>
              <a:t>Filtre hors sélection: </a:t>
            </a:r>
          </a:p>
          <a:p>
            <a:pPr>
              <a:buNone/>
            </a:pPr>
            <a:r>
              <a:rPr lang="fr-FR" sz="3200" b="1" smtClean="0">
                <a:solidFill>
                  <a:srgbClr val="666699"/>
                </a:solidFill>
              </a:rPr>
              <a:t>TPN°1 Question 11</a:t>
            </a:r>
            <a:endParaRPr lang="fr-FR" sz="3200" b="1" dirty="0" smtClean="0">
              <a:solidFill>
                <a:srgbClr val="666699"/>
              </a:solidFill>
            </a:endParaRPr>
          </a:p>
          <a:p>
            <a:pPr>
              <a:buNone/>
            </a:pPr>
            <a:r>
              <a:rPr lang="fr-FR" sz="3200" b="1" dirty="0" smtClean="0">
                <a:solidFill>
                  <a:srgbClr val="666699"/>
                </a:solidFill>
              </a:rPr>
              <a:t>Voir Etapes au livre page 187</a:t>
            </a:r>
            <a:endParaRPr lang="fr-FR" sz="3200" dirty="0" smtClean="0">
              <a:solidFill>
                <a:srgbClr val="666699"/>
              </a:solidFill>
            </a:endParaRPr>
          </a:p>
          <a:p>
            <a:pPr>
              <a:buClr>
                <a:srgbClr val="FF9933"/>
              </a:buClr>
              <a:buFont typeface="Wingdings" pitchFamily="2" charset="2"/>
              <a:buChar char="þ"/>
            </a:pP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329642" cy="5973910"/>
          </a:xfrm>
        </p:spPr>
        <p:txBody>
          <a:bodyPr>
            <a:normAutofit/>
          </a:bodyPr>
          <a:lstStyle/>
          <a:p>
            <a:pPr marL="457200" indent="-457200">
              <a:buClr>
                <a:srgbClr val="FF0000"/>
              </a:buClr>
              <a:buSzPct val="100000"/>
              <a:buFont typeface="+mj-lt"/>
              <a:buAutoNum type="alphaLcPeriod" startAt="4"/>
            </a:pPr>
            <a:r>
              <a:rPr lang="fr-FR" sz="3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Trier des lignes</a:t>
            </a:r>
            <a:r>
              <a:rPr lang="fr-FR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: </a:t>
            </a:r>
            <a:endParaRPr lang="fr-FR" sz="3600" b="1" dirty="0" smtClean="0">
              <a:solidFill>
                <a:srgbClr val="666699"/>
              </a:solidFill>
            </a:endParaRP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TPN°1 </a:t>
            </a:r>
            <a:r>
              <a:rPr lang="fr-FR" b="1" dirty="0" smtClean="0">
                <a:solidFill>
                  <a:srgbClr val="666699"/>
                </a:solidFill>
              </a:rPr>
              <a:t>Question 12 &amp; 13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Voir Etapes au livre page 188</a:t>
            </a:r>
          </a:p>
          <a:p>
            <a:pPr marL="96838" indent="-7938">
              <a:buClr>
                <a:srgbClr val="FF0000"/>
              </a:buClr>
              <a:buSzPct val="100000"/>
              <a:buFont typeface="+mj-lt"/>
              <a:buAutoNum type="alphaLcPeriod" startAt="5"/>
            </a:pPr>
            <a:r>
              <a:rPr lang="fr-FR" sz="3600" b="1" u="sng" dirty="0" smtClean="0">
                <a:latin typeface="Monotype Corsiva" pitchFamily="66" charset="0"/>
              </a:rPr>
              <a:t>Insérer </a:t>
            </a:r>
            <a:r>
              <a:rPr lang="fr-FR" sz="3600" b="1" u="sng" dirty="0" smtClean="0">
                <a:latin typeface="Monotype Corsiva" pitchFamily="66" charset="0"/>
              </a:rPr>
              <a:t>des données dans la base de données</a:t>
            </a:r>
            <a:r>
              <a:rPr lang="fr-FR" sz="3600" b="1" dirty="0" smtClean="0">
                <a:latin typeface="Monotype Corsiva" pitchFamily="66" charset="0"/>
              </a:rPr>
              <a:t> :</a:t>
            </a:r>
            <a:r>
              <a:rPr lang="fr-FR" sz="3600" b="1" dirty="0" smtClean="0"/>
              <a:t> </a:t>
            </a:r>
          </a:p>
          <a:p>
            <a:pPr marL="822960" lvl="1" indent="-457200">
              <a:buClr>
                <a:srgbClr val="FF0000"/>
              </a:buClr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TPN°1 </a:t>
            </a:r>
            <a:r>
              <a:rPr lang="fr-FR" sz="2400" b="1" dirty="0" smtClean="0">
                <a:solidFill>
                  <a:srgbClr val="666699"/>
                </a:solidFill>
              </a:rPr>
              <a:t>Question 14</a:t>
            </a:r>
          </a:p>
          <a:p>
            <a:pPr marL="822960" lvl="1" indent="-457200">
              <a:buClr>
                <a:srgbClr val="FF0000"/>
              </a:buClr>
              <a:buNone/>
            </a:pPr>
            <a:r>
              <a:rPr lang="fr-FR" dirty="0" smtClean="0"/>
              <a:t>Pour insérer des données, utiliser le bouton </a:t>
            </a:r>
          </a:p>
          <a:p>
            <a:pPr marL="822960" lvl="1" indent="-457200">
              <a:buClr>
                <a:srgbClr val="FF0000"/>
              </a:buClr>
              <a:buNone/>
            </a:pPr>
            <a:r>
              <a:rPr lang="fr-FR" dirty="0" smtClean="0"/>
              <a:t>d’insertion de données depuis la zone de contrôle</a:t>
            </a:r>
            <a:r>
              <a:rPr lang="fr-FR" dirty="0" smtClean="0"/>
              <a:t>.</a:t>
            </a:r>
          </a:p>
          <a:p>
            <a:pPr marL="822960" lvl="1" indent="-457200">
              <a:buClr>
                <a:srgbClr val="FF0000"/>
              </a:buClr>
              <a:buNone/>
            </a:pPr>
            <a:endParaRPr lang="fr-FR" dirty="0" smtClean="0"/>
          </a:p>
          <a:p>
            <a:pPr marL="96838" lvl="1" indent="-7938">
              <a:buClr>
                <a:srgbClr val="FF0000"/>
              </a:buClr>
              <a:buSzPct val="100000"/>
              <a:buFont typeface="+mj-lt"/>
              <a:buAutoNum type="alphaLcPeriod" startAt="6"/>
            </a:pPr>
            <a:r>
              <a:rPr lang="fr-FR" sz="3600" b="1" u="sng" dirty="0" smtClean="0">
                <a:latin typeface="Monotype Corsiva" pitchFamily="66" charset="0"/>
              </a:rPr>
              <a:t>Supprimer des données dans la base de données</a:t>
            </a:r>
            <a:r>
              <a:rPr lang="fr-FR" sz="3600" b="1" dirty="0" smtClean="0">
                <a:latin typeface="Monotype Corsiva" pitchFamily="66" charset="0"/>
              </a:rPr>
              <a:t> :</a:t>
            </a:r>
            <a:r>
              <a:rPr lang="fr-FR" sz="3600" b="1" dirty="0" smtClean="0"/>
              <a:t> </a:t>
            </a:r>
            <a:endParaRPr lang="fr-FR" sz="3600" b="1" dirty="0" smtClean="0"/>
          </a:p>
          <a:p>
            <a:pPr marL="822960" lvl="1" indent="-457200">
              <a:buClr>
                <a:srgbClr val="FF0000"/>
              </a:buClr>
              <a:buNone/>
            </a:pPr>
            <a:r>
              <a:rPr lang="fr-FR" sz="2000" b="1" dirty="0" smtClean="0">
                <a:solidFill>
                  <a:srgbClr val="666699"/>
                </a:solidFill>
              </a:rPr>
              <a:t>TPN°1 Question 15</a:t>
            </a:r>
          </a:p>
          <a:p>
            <a:pPr marL="822960" lvl="1" indent="-457200">
              <a:buClr>
                <a:srgbClr val="FF0000"/>
              </a:buClr>
              <a:buNone/>
            </a:pPr>
            <a:r>
              <a:rPr lang="fr-FR" sz="2000" b="1" dirty="0" smtClean="0">
                <a:solidFill>
                  <a:srgbClr val="666699"/>
                </a:solidFill>
              </a:rPr>
              <a:t>Voir Etapes au livre page 189</a:t>
            </a:r>
          </a:p>
          <a:p>
            <a:pPr marL="822960" lvl="1" indent="-457200">
              <a:buClr>
                <a:srgbClr val="FF0000"/>
              </a:buClr>
              <a:buSzPct val="100000"/>
              <a:buNone/>
            </a:pPr>
            <a:endParaRPr lang="fr-FR" b="1" dirty="0" smtClean="0"/>
          </a:p>
          <a:p>
            <a:pPr marL="822960" lvl="1" indent="-457200">
              <a:buClr>
                <a:srgbClr val="FF0000"/>
              </a:buClr>
              <a:buNone/>
            </a:pPr>
            <a:endParaRPr lang="fr-FR" dirty="0" smtClean="0"/>
          </a:p>
          <a:p>
            <a:pPr marL="822960" lvl="1" indent="-457200">
              <a:buClr>
                <a:srgbClr val="FF0000"/>
              </a:buClr>
              <a:buNone/>
            </a:pPr>
            <a:endParaRPr lang="fr-FR" sz="2800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3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Les sous formulaires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 </a:t>
            </a:r>
            <a:endParaRPr lang="fr-F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TPN°1 Question 16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Nous avons vu comment créer des formulaires simples, se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basant sur une seule table. Si les données sont reparties sur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plusieurs tables, liées par des liens, les sous formulaires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interviennent pour faciliter les problèmes.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sous formulaire est un formulaire intégré dans un autre dit principal.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sous formulaire a toujours une représentation tabulaire tandis que le formulaire principal a une représentation colonne.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sous formulaire a sa propre zone de contrôle en plus de celle du formulaire principal.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fr-FR" sz="2400" b="1" dirty="0" smtClean="0">
              <a:solidFill>
                <a:srgbClr val="666699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Clr>
                <a:schemeClr val="tx1"/>
              </a:buClr>
              <a:buFont typeface="+mj-lt"/>
              <a:buAutoNum type="romanUcPeriod" startAt="4"/>
            </a:pPr>
            <a:r>
              <a:rPr lang="fr-FR" b="1" u="sng" dirty="0" smtClean="0">
                <a:solidFill>
                  <a:srgbClr val="FF0000"/>
                </a:solidFill>
                <a:latin typeface="Papyrus" pitchFamily="66" charset="0"/>
              </a:rPr>
              <a:t>Les  états</a:t>
            </a:r>
            <a:r>
              <a:rPr lang="fr-FR" b="1" dirty="0" smtClean="0">
                <a:solidFill>
                  <a:srgbClr val="FF0000"/>
                </a:solidFill>
                <a:latin typeface="Papyrus" pitchFamily="66" charset="0"/>
              </a:rPr>
              <a:t> :</a:t>
            </a:r>
            <a:endParaRPr lang="fr-FR" dirty="0">
              <a:solidFill>
                <a:srgbClr val="FF0000"/>
              </a:solidFill>
              <a:latin typeface="Papyru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Les états permettent d’extraire des données à </a:t>
            </a:r>
          </a:p>
          <a:p>
            <a:pPr>
              <a:buNone/>
            </a:pPr>
            <a:r>
              <a:rPr lang="fr-FR" dirty="0" smtClean="0"/>
              <a:t>partir une base de données en vue de les imprimer, </a:t>
            </a:r>
          </a:p>
          <a:p>
            <a:pPr>
              <a:buNone/>
            </a:pPr>
            <a:r>
              <a:rPr lang="fr-FR" dirty="0" smtClean="0"/>
              <a:t>les stocker sous forme de fichiers, les envoyer par </a:t>
            </a:r>
          </a:p>
          <a:p>
            <a:pPr>
              <a:buNone/>
            </a:pPr>
            <a:r>
              <a:rPr lang="fr-FR" dirty="0" smtClean="0"/>
              <a:t>email ou les exporter vers un autre outil (tableur, </a:t>
            </a:r>
          </a:p>
          <a:p>
            <a:pPr>
              <a:buNone/>
            </a:pPr>
            <a:r>
              <a:rPr lang="fr-FR" dirty="0" smtClean="0"/>
              <a:t>texte…)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Création d’un état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 </a:t>
            </a:r>
            <a:endParaRPr lang="fr-F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53309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Il </a:t>
            </a:r>
            <a:r>
              <a:rPr lang="fr-FR" dirty="0" smtClean="0"/>
              <a:t>existe trois façons pour créer un état :</a:t>
            </a:r>
          </a:p>
          <a:p>
            <a:pPr marL="457200" lvl="0" indent="-457200">
              <a:buClr>
                <a:srgbClr val="FF0000"/>
              </a:buClr>
              <a:buFont typeface="+mj-lt"/>
              <a:buAutoNum type="alphaLcPeriod"/>
            </a:pPr>
            <a:r>
              <a:rPr lang="fr-FR" sz="2800" b="1" u="sng" dirty="0" smtClean="0">
                <a:latin typeface="Monotype Corsiva" pitchFamily="66" charset="0"/>
              </a:rPr>
              <a:t>Création instantanée</a:t>
            </a:r>
            <a:r>
              <a:rPr lang="fr-FR" sz="2800" b="1" dirty="0" smtClean="0">
                <a:latin typeface="Monotype Corsiva" pitchFamily="66" charset="0"/>
              </a:rPr>
              <a:t> :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TPN°1 Question 17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Voir Etapes au livre pages 191 - 193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fr-FR" sz="2400" b="1" dirty="0" smtClean="0">
              <a:solidFill>
                <a:srgbClr val="666699"/>
              </a:solidFill>
            </a:endParaRPr>
          </a:p>
          <a:p>
            <a:pPr marL="514350" indent="-514350">
              <a:buClr>
                <a:srgbClr val="FF0000"/>
              </a:buClr>
              <a:buFont typeface="+mj-lt"/>
              <a:buAutoNum type="alphaLcPeriod" startAt="2"/>
            </a:pPr>
            <a:r>
              <a:rPr lang="fr-FR" sz="2800" b="1" u="sng" dirty="0" smtClean="0">
                <a:latin typeface="Monotype Corsiva" pitchFamily="66" charset="0"/>
              </a:rPr>
              <a:t>Utilisation d’un assistant</a:t>
            </a:r>
            <a:r>
              <a:rPr lang="fr-FR" sz="2800" b="1" dirty="0" smtClean="0">
                <a:latin typeface="Monotype Corsiva" pitchFamily="66" charset="0"/>
              </a:rPr>
              <a:t> : 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TPN°1 Question 18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Voir Etapes au livre pages 193 </a:t>
            </a:r>
            <a:r>
              <a:rPr lang="fr-FR" sz="2400" b="1" dirty="0" smtClean="0">
                <a:solidFill>
                  <a:srgbClr val="666699"/>
                </a:solidFill>
              </a:rPr>
              <a:t>– 196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fr-FR" sz="2400" b="1" dirty="0" smtClean="0">
              <a:solidFill>
                <a:srgbClr val="666699"/>
              </a:solidFill>
            </a:endParaRPr>
          </a:p>
          <a:p>
            <a:pPr marL="514350" lvl="1" indent="-514350">
              <a:spcBef>
                <a:spcPts val="600"/>
              </a:spcBef>
              <a:buClr>
                <a:srgbClr val="FF0000"/>
              </a:buClr>
              <a:buSzPct val="100000"/>
              <a:buFont typeface="+mj-lt"/>
              <a:buAutoNum type="alphaLcPeriod" startAt="3"/>
            </a:pPr>
            <a:r>
              <a:rPr lang="fr-FR" sz="2800" b="1" u="sng" dirty="0" smtClean="0">
                <a:latin typeface="Monotype Corsiva" pitchFamily="66" charset="0"/>
              </a:rPr>
              <a:t>Modification d’un état</a:t>
            </a:r>
            <a:r>
              <a:rPr lang="fr-FR" sz="2800" dirty="0" smtClean="0"/>
              <a:t> </a:t>
            </a:r>
            <a:endParaRPr lang="fr-FR" sz="2800" dirty="0" smtClean="0"/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800" b="1" dirty="0" smtClean="0">
                <a:solidFill>
                  <a:srgbClr val="666699"/>
                </a:solidFill>
              </a:rPr>
              <a:t>TPN°1 Question 19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800" b="1" dirty="0" smtClean="0">
                <a:solidFill>
                  <a:srgbClr val="666699"/>
                </a:solidFill>
              </a:rPr>
              <a:t>Voir Etapes au livre pages 197/198</a:t>
            </a:r>
            <a:endParaRPr lang="fr-FR" sz="2800" b="1" dirty="0" smtClean="0">
              <a:solidFill>
                <a:srgbClr val="666699"/>
              </a:solidFill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Exploitation d’un état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</a:t>
            </a:r>
            <a:endParaRPr lang="fr-FR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Un état ne sert qu’à l’affichage des données. </a:t>
            </a:r>
          </a:p>
          <a:p>
            <a:pPr>
              <a:buNone/>
            </a:pPr>
            <a:r>
              <a:rPr lang="fr-FR" dirty="0" smtClean="0"/>
              <a:t>Lorsqu’un état est ouvert, on peut :</a:t>
            </a:r>
          </a:p>
          <a:p>
            <a:pPr lvl="0">
              <a:buClr>
                <a:srgbClr val="FF99FF"/>
              </a:buClr>
              <a:buFont typeface="Wingdings" pitchFamily="2" charset="2"/>
              <a:buChar char="þ"/>
            </a:pPr>
            <a:r>
              <a:rPr lang="fr-FR" u="dotDotDashHeavy" dirty="0" smtClean="0">
                <a:solidFill>
                  <a:srgbClr val="FF66CC"/>
                </a:solidFill>
                <a:uFill>
                  <a:solidFill>
                    <a:schemeClr val="accent4">
                      <a:lumMod val="75000"/>
                    </a:schemeClr>
                  </a:solidFill>
                </a:uFill>
              </a:rPr>
              <a:t>Imprimer le contenu </a:t>
            </a:r>
            <a:r>
              <a:rPr lang="fr-FR" dirty="0" smtClean="0"/>
              <a:t>: menu ‘Fichier’ </a:t>
            </a:r>
            <a:r>
              <a:rPr lang="fr-FR" dirty="0" smtClean="0">
                <a:sym typeface="Symbol"/>
              </a:rPr>
              <a:t></a:t>
            </a:r>
            <a:r>
              <a:rPr lang="fr-FR" dirty="0" smtClean="0"/>
              <a:t> ‘Imprimer’ </a:t>
            </a:r>
            <a:r>
              <a:rPr lang="fr-FR" dirty="0" smtClean="0">
                <a:sym typeface="Symbol"/>
              </a:rPr>
              <a:t></a:t>
            </a:r>
            <a:r>
              <a:rPr lang="fr-FR" dirty="0" smtClean="0"/>
              <a:t> ‘Imprimer’</a:t>
            </a:r>
          </a:p>
          <a:p>
            <a:pPr lvl="0">
              <a:buClr>
                <a:srgbClr val="FF99FF"/>
              </a:buClr>
              <a:buFont typeface="Wingdings" pitchFamily="2" charset="2"/>
              <a:buChar char="þ"/>
            </a:pPr>
            <a:r>
              <a:rPr lang="fr-FR" u="dotDotDashHeavy" dirty="0" smtClean="0">
                <a:solidFill>
                  <a:srgbClr val="FF66CC"/>
                </a:solidFill>
                <a:uFill>
                  <a:solidFill>
                    <a:schemeClr val="accent4">
                      <a:lumMod val="75000"/>
                    </a:schemeClr>
                  </a:solidFill>
                </a:uFill>
              </a:rPr>
              <a:t>Exporter le contenu vers un traitement de texte ou un tableur</a:t>
            </a:r>
            <a:r>
              <a:rPr lang="fr-FR" dirty="0" smtClean="0"/>
              <a:t> : Cliquer sur le bouton ‘Liaisons Office’         puis choisir l’option correspondante.</a:t>
            </a:r>
          </a:p>
          <a:p>
            <a:pPr lvl="0">
              <a:buClr>
                <a:srgbClr val="FF99FF"/>
              </a:buClr>
              <a:buFont typeface="Wingdings" pitchFamily="2" charset="2"/>
              <a:buChar char="þ"/>
            </a:pPr>
            <a:r>
              <a:rPr lang="fr-FR" u="dotDotDashHeavy" dirty="0" smtClean="0">
                <a:solidFill>
                  <a:srgbClr val="FF66CC"/>
                </a:solidFill>
                <a:uFill>
                  <a:solidFill>
                    <a:schemeClr val="accent4">
                      <a:lumMod val="75000"/>
                    </a:schemeClr>
                  </a:solidFill>
                </a:uFill>
              </a:rPr>
              <a:t>Envoyer le document par email </a:t>
            </a:r>
            <a:r>
              <a:rPr lang="fr-FR" dirty="0" smtClean="0"/>
              <a:t>: menu ‘Fichier’ </a:t>
            </a:r>
            <a:r>
              <a:rPr lang="fr-FR" dirty="0" smtClean="0">
                <a:sym typeface="Symbol"/>
              </a:rPr>
              <a:t></a:t>
            </a:r>
            <a:r>
              <a:rPr lang="fr-FR" dirty="0" smtClean="0"/>
              <a:t> ‘Envoyer vers’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17</a:t>
            </a:fld>
            <a:endParaRPr lang="fr-FR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4071942"/>
            <a:ext cx="519145" cy="3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Clr>
                <a:schemeClr val="tx1"/>
              </a:buClr>
              <a:buFont typeface="+mj-lt"/>
              <a:buAutoNum type="romanUcPeriod" startAt="5"/>
            </a:pPr>
            <a:r>
              <a:rPr lang="fr-FR" sz="2400" b="1" u="sng" dirty="0" smtClean="0">
                <a:solidFill>
                  <a:srgbClr val="FF0000"/>
                </a:solidFill>
                <a:latin typeface="Papyrus" pitchFamily="66" charset="0"/>
              </a:rPr>
              <a:t>Interaction entre base de données et site web dynamiques </a:t>
            </a:r>
            <a:r>
              <a:rPr lang="fr-FR" sz="2400" b="1" dirty="0" smtClean="0">
                <a:solidFill>
                  <a:srgbClr val="FF0000"/>
                </a:solidFill>
                <a:latin typeface="Papyrus" pitchFamily="66" charset="0"/>
              </a:rPr>
              <a:t>:</a:t>
            </a:r>
            <a:endParaRPr lang="fr-FR" sz="2400" dirty="0">
              <a:solidFill>
                <a:srgbClr val="FF0000"/>
              </a:solidFill>
              <a:latin typeface="Papyru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r>
              <a:rPr lang="fr-FR" sz="3200" u="sng" dirty="0" smtClean="0">
                <a:solidFill>
                  <a:srgbClr val="00B050"/>
                </a:solidFill>
                <a:latin typeface="Comic Sans MS" pitchFamily="66" charset="0"/>
              </a:rPr>
              <a:t>Alimentation de pages dynamiques</a:t>
            </a:r>
            <a:r>
              <a:rPr lang="fr-FR" sz="3200" dirty="0" smtClean="0">
                <a:solidFill>
                  <a:srgbClr val="00B050"/>
                </a:solidFill>
                <a:latin typeface="Comic Sans MS" pitchFamily="66" charset="0"/>
              </a:rPr>
              <a:t>: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TPN°1 Question 20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sz="2400" b="1" dirty="0" smtClean="0">
                <a:solidFill>
                  <a:srgbClr val="666699"/>
                </a:solidFill>
              </a:rPr>
              <a:t>Voir Etapes au livre pages 200 - 203</a:t>
            </a:r>
          </a:p>
          <a:p>
            <a:pPr marL="457200" indent="-457200">
              <a:buClr>
                <a:srgbClr val="FF0000"/>
              </a:buClr>
              <a:buNone/>
            </a:pPr>
            <a:r>
              <a:rPr lang="fr-FR" sz="3200" u="sng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</a:p>
          <a:p>
            <a:pPr marL="457200" indent="-457200">
              <a:buClr>
                <a:srgbClr val="FF0000"/>
              </a:buClr>
              <a:buNone/>
            </a:pPr>
            <a:endParaRPr lang="fr-FR" sz="3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romanUcPeriod"/>
            </a:pPr>
            <a:r>
              <a:rPr lang="fr-FR" b="1" u="sng" dirty="0" smtClean="0">
                <a:solidFill>
                  <a:srgbClr val="FF0000"/>
                </a:solidFill>
                <a:latin typeface="Papyrus" pitchFamily="66" charset="0"/>
              </a:rPr>
              <a:t>Introduction</a:t>
            </a:r>
            <a:r>
              <a:rPr lang="fr-FR" b="1" dirty="0" smtClean="0">
                <a:solidFill>
                  <a:srgbClr val="FF0000"/>
                </a:solidFill>
                <a:latin typeface="Papyrus" pitchFamily="66" charset="0"/>
              </a:rPr>
              <a:t> :</a:t>
            </a:r>
            <a:endParaRPr lang="fr-FR" b="1" dirty="0">
              <a:solidFill>
                <a:srgbClr val="FF0000"/>
              </a:solidFill>
              <a:latin typeface="Papyru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base de données ne peut être manipulée que par des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informaticiens. Il faut fournir pour les non informaticiens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applications qui permettent l’interaction avec d’une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manière facile. Ces applications peuvent être :</a:t>
            </a:r>
          </a:p>
          <a:p>
            <a:pPr lvl="0">
              <a:buClr>
                <a:srgbClr val="FF9900"/>
              </a:buClr>
              <a:buFont typeface="Wingdings" pitchFamily="2" charset="2"/>
              <a:buChar char=""/>
            </a:pPr>
            <a:r>
              <a:rPr lang="fr-FR" b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Des formulaires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permettant de saisir, consulter, modifier ou supprimer des données.</a:t>
            </a:r>
          </a:p>
          <a:p>
            <a:pPr lvl="0">
              <a:buClr>
                <a:srgbClr val="FF9900"/>
              </a:buClr>
              <a:buFont typeface="Wingdings" pitchFamily="2" charset="2"/>
              <a:buChar char=""/>
            </a:pPr>
            <a:r>
              <a:rPr lang="fr-FR" b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Des états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permettant d’éditer à l’écran ou sur papier des données provenant de la base de données.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romanUcPeriod" startAt="2"/>
            </a:pPr>
            <a:r>
              <a:rPr lang="fr-FR" sz="2800" b="1" u="sng" dirty="0" smtClean="0">
                <a:solidFill>
                  <a:srgbClr val="FF0000"/>
                </a:solidFill>
                <a:latin typeface="Papyrus" pitchFamily="66" charset="0"/>
              </a:rPr>
              <a:t>Structure d’une application</a:t>
            </a:r>
            <a:r>
              <a:rPr lang="fr-FR" sz="2800" b="1" dirty="0" smtClean="0">
                <a:solidFill>
                  <a:srgbClr val="FF0000"/>
                </a:solidFill>
                <a:latin typeface="Papyrus" pitchFamily="66" charset="0"/>
              </a:rPr>
              <a:t> :</a:t>
            </a:r>
            <a:endParaRPr lang="fr-FR" sz="2800" dirty="0">
              <a:solidFill>
                <a:srgbClr val="FF0000"/>
              </a:solidFill>
              <a:latin typeface="Papyru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endParaRPr lang="fr-FR" b="1" u="sng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Introduction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applications sont constituées de deux parties :</a:t>
            </a: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Partie visible à l’utilisateur (interface utilisateur). </a:t>
            </a: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Partie cachée (code écrit par le développeur). 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Interface utilisateur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</a:t>
            </a:r>
            <a:endParaRPr lang="fr-FR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Elle est composée de deux éléments :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b="1" u="dbl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Les formulaires</a:t>
            </a:r>
            <a:r>
              <a:rPr lang="fr-FR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Offre une interface plus simple et un </a:t>
            </a:r>
          </a:p>
          <a:p>
            <a:pPr lvl="0">
              <a:buClr>
                <a:srgbClr val="FF9933"/>
              </a:buCl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meilleur contrôle de la saisie des données dans une table.</a:t>
            </a:r>
          </a:p>
          <a:p>
            <a:pPr lvl="0">
              <a:buClr>
                <a:srgbClr val="FF9933"/>
              </a:buCl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b="1" u="dbl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Les états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Permettent aux utilisateurs d’obtenir </a:t>
            </a:r>
          </a:p>
          <a:p>
            <a:pPr lvl="0">
              <a:buClr>
                <a:srgbClr val="FF9933"/>
              </a:buCl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facilement une version imprimable des données.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3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Code d’une application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</a:t>
            </a:r>
            <a:endParaRPr lang="fr-FR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Partie </a:t>
            </a:r>
            <a:r>
              <a:rPr lang="fr-FR" dirty="0" smtClean="0"/>
              <a:t>dynamique de l’application constituée du </a:t>
            </a:r>
          </a:p>
          <a:p>
            <a:pPr>
              <a:buNone/>
            </a:pPr>
            <a:r>
              <a:rPr lang="fr-FR" dirty="0" smtClean="0"/>
              <a:t>code associé aux différents objets de l’application</a:t>
            </a:r>
            <a:r>
              <a:rPr lang="fr-FR" dirty="0" smtClean="0"/>
              <a:t>.</a:t>
            </a:r>
          </a:p>
          <a:p>
            <a:pPr marL="457200" indent="-457200">
              <a:buClr>
                <a:srgbClr val="FF0000"/>
              </a:buClr>
              <a:buSzPct val="100000"/>
              <a:buFont typeface="+mj-lt"/>
              <a:buAutoNum type="arabicPeriod" startAt="4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Modes d’utilisation des applications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:</a:t>
            </a:r>
          </a:p>
          <a:p>
            <a:pPr marL="457200" indent="-457200">
              <a:buClr>
                <a:srgbClr val="FF0000"/>
              </a:buClr>
              <a:buSzPct val="100000"/>
              <a:buNone/>
            </a:pPr>
            <a:endParaRPr lang="fr-FR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457200" indent="-457200">
              <a:buClr>
                <a:srgbClr val="FF0000"/>
              </a:buClr>
              <a:buSzPct val="100000"/>
              <a:buNone/>
            </a:pPr>
            <a:endParaRPr lang="fr-FR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457200" indent="-457200">
              <a:buClr>
                <a:srgbClr val="FF0000"/>
              </a:buClr>
              <a:buSzPct val="100000"/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5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28596" y="3000371"/>
          <a:ext cx="7715304" cy="35853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8892"/>
                <a:gridCol w="2214578"/>
                <a:gridCol w="3071834"/>
              </a:tblGrid>
              <a:tr h="426886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Mode </a:t>
                      </a:r>
                    </a:p>
                    <a:p>
                      <a:pPr algn="ctr"/>
                      <a:r>
                        <a:rPr lang="fr-FR" sz="2400" dirty="0" smtClean="0"/>
                        <a:t>d’utilisation</a:t>
                      </a:r>
                      <a:endParaRPr lang="fr-FR" sz="2400" dirty="0">
                        <a:solidFill>
                          <a:srgbClr val="FF0000"/>
                        </a:solidFill>
                        <a:latin typeface="Algerian" pitchFamily="82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Emplacement</a:t>
                      </a:r>
                      <a:endParaRPr lang="fr-FR" sz="2400" dirty="0">
                        <a:solidFill>
                          <a:srgbClr val="FF0000"/>
                        </a:solidFill>
                        <a:latin typeface="Algerian" pitchFamily="8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68394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Application</a:t>
                      </a:r>
                      <a:endParaRPr lang="fr-FR" sz="2400" dirty="0">
                        <a:solidFill>
                          <a:srgbClr val="FF0000"/>
                        </a:solidFill>
                        <a:latin typeface="Algerian" pitchFamily="8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Base De</a:t>
                      </a:r>
                      <a:r>
                        <a:rPr lang="fr-FR" sz="2400" baseline="0" dirty="0" smtClean="0"/>
                        <a:t> Données</a:t>
                      </a:r>
                      <a:endParaRPr lang="fr-FR" sz="2400" dirty="0">
                        <a:solidFill>
                          <a:srgbClr val="FF0000"/>
                        </a:solidFill>
                        <a:latin typeface="Algerian" pitchFamily="82" charset="0"/>
                      </a:endParaRPr>
                    </a:p>
                  </a:txBody>
                  <a:tcPr anchor="ctr"/>
                </a:tc>
              </a:tr>
              <a:tr h="768394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Monoposte</a:t>
                      </a:r>
                      <a:endParaRPr lang="fr-FR" sz="2400" dirty="0">
                        <a:solidFill>
                          <a:srgbClr val="002060"/>
                        </a:solidFill>
                        <a:latin typeface="Bodoni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La même machine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La</a:t>
                      </a:r>
                      <a:r>
                        <a:rPr lang="fr-FR" sz="2400" baseline="0" dirty="0" smtClean="0"/>
                        <a:t> même machine</a:t>
                      </a:r>
                      <a:endParaRPr lang="fr-FR" sz="2400" dirty="0"/>
                    </a:p>
                  </a:txBody>
                  <a:tcPr/>
                </a:tc>
              </a:tr>
              <a:tr h="768394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Client /Serveur</a:t>
                      </a:r>
                      <a:endParaRPr lang="fr-FR" sz="2400" dirty="0">
                        <a:solidFill>
                          <a:srgbClr val="002060"/>
                        </a:solidFill>
                        <a:latin typeface="Bodoni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Poste Client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Serveur</a:t>
                      </a:r>
                      <a:r>
                        <a:rPr lang="fr-FR" sz="2400" baseline="0" dirty="0" smtClean="0"/>
                        <a:t> de données</a:t>
                      </a:r>
                      <a:endParaRPr lang="fr-FR" sz="2400" dirty="0"/>
                    </a:p>
                  </a:txBody>
                  <a:tcPr/>
                </a:tc>
              </a:tr>
              <a:tr h="768394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Internet</a:t>
                      </a:r>
                      <a:endParaRPr lang="fr-FR" sz="2400" dirty="0">
                        <a:solidFill>
                          <a:srgbClr val="002060"/>
                        </a:solidFill>
                        <a:latin typeface="Bodoni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Serveur Web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Serveur de Données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romanUcPeriod" startAt="3"/>
            </a:pPr>
            <a:r>
              <a:rPr lang="fr-FR" b="1" u="sng" dirty="0" smtClean="0">
                <a:solidFill>
                  <a:srgbClr val="FF0000"/>
                </a:solidFill>
                <a:latin typeface="Papyrus" pitchFamily="66" charset="0"/>
              </a:rPr>
              <a:t>Les formulaires</a:t>
            </a:r>
            <a:r>
              <a:rPr lang="fr-FR" b="1" dirty="0" smtClean="0">
                <a:solidFill>
                  <a:srgbClr val="FF0000"/>
                </a:solidFill>
                <a:latin typeface="Papyrus" pitchFamily="66" charset="0"/>
              </a:rPr>
              <a:t> :</a:t>
            </a:r>
            <a:endParaRPr lang="fr-FR" dirty="0">
              <a:solidFill>
                <a:srgbClr val="FF0000"/>
              </a:solidFill>
              <a:latin typeface="Papyru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Créer </a:t>
            </a: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un formulaire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</a:t>
            </a:r>
          </a:p>
          <a:p>
            <a:pPr lvl="0">
              <a:buClr>
                <a:srgbClr val="FFC000"/>
              </a:buClr>
              <a:buFont typeface="Wingdings" pitchFamily="2" charset="2"/>
              <a:buChar char="þ"/>
            </a:pPr>
            <a:r>
              <a:rPr lang="fr-FR" b="1" dirty="0" smtClean="0"/>
              <a:t>Création </a:t>
            </a:r>
            <a:r>
              <a:rPr lang="fr-FR" b="1" dirty="0" smtClean="0"/>
              <a:t>instantanée </a:t>
            </a:r>
          </a:p>
          <a:p>
            <a:pPr lvl="0">
              <a:buClr>
                <a:srgbClr val="FFC000"/>
              </a:buClr>
              <a:buFont typeface="Wingdings" pitchFamily="2" charset="2"/>
              <a:buChar char="þ"/>
            </a:pPr>
            <a:r>
              <a:rPr lang="fr-FR" b="1" dirty="0" smtClean="0"/>
              <a:t>Utilisation d’un assistant </a:t>
            </a:r>
          </a:p>
          <a:p>
            <a:pPr lvl="0">
              <a:buClr>
                <a:srgbClr val="FFC000"/>
              </a:buClr>
              <a:buFont typeface="Wingdings" pitchFamily="2" charset="2"/>
              <a:buChar char="þ"/>
            </a:pPr>
            <a:r>
              <a:rPr lang="fr-FR" b="1" dirty="0" smtClean="0"/>
              <a:t>Création libre</a:t>
            </a:r>
            <a:r>
              <a:rPr lang="fr-FR" dirty="0" smtClean="0"/>
              <a:t> </a:t>
            </a:r>
            <a:endParaRPr lang="fr-FR" dirty="0" smtClean="0"/>
          </a:p>
          <a:p>
            <a:pPr lvl="0">
              <a:buClr>
                <a:srgbClr val="FFC000"/>
              </a:buClr>
              <a:buFont typeface="Wingdings" pitchFamily="2" charset="2"/>
              <a:buChar char="þ"/>
            </a:pPr>
            <a:endParaRPr lang="fr-FR" dirty="0" smtClean="0"/>
          </a:p>
          <a:p>
            <a:pPr marL="457200" lvl="0" indent="-457200">
              <a:buClr>
                <a:srgbClr val="FF0000"/>
              </a:buClr>
              <a:buSzPct val="100000"/>
              <a:buFont typeface="+mj-lt"/>
              <a:buAutoNum type="alphaLcPeriod"/>
            </a:pPr>
            <a:r>
              <a:rPr lang="fr-FR" sz="4000" b="1" u="sng" dirty="0" smtClean="0">
                <a:latin typeface="Monotype Corsiva" pitchFamily="66" charset="0"/>
              </a:rPr>
              <a:t>Création instantanée</a:t>
            </a:r>
            <a:r>
              <a:rPr lang="fr-FR" sz="4000" b="1" dirty="0" smtClean="0">
                <a:latin typeface="Monotype Corsiva" pitchFamily="66" charset="0"/>
              </a:rPr>
              <a:t> </a:t>
            </a:r>
            <a:r>
              <a:rPr lang="fr-FR" sz="4000" b="1" dirty="0" smtClean="0">
                <a:latin typeface="Monotype Corsiva" pitchFamily="66" charset="0"/>
              </a:rPr>
              <a:t>: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TPN°1 Question 1 &amp; 2</a:t>
            </a:r>
            <a:br>
              <a:rPr lang="fr-FR" b="1" dirty="0" smtClean="0">
                <a:solidFill>
                  <a:srgbClr val="666699"/>
                </a:solidFill>
              </a:rPr>
            </a:br>
            <a:endParaRPr lang="fr-FR" b="1" dirty="0" smtClean="0">
              <a:solidFill>
                <a:srgbClr val="666699"/>
              </a:solidFill>
            </a:endParaRP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Voir Etapes au livre pages 172/173</a:t>
            </a:r>
            <a:endParaRPr lang="fr-FR" dirty="0" smtClean="0">
              <a:solidFill>
                <a:srgbClr val="666699"/>
              </a:solidFill>
            </a:endParaRPr>
          </a:p>
          <a:p>
            <a:pPr marL="457200" lvl="0" indent="-457200">
              <a:buClr>
                <a:srgbClr val="FF0000"/>
              </a:buClr>
              <a:buSzPct val="100000"/>
              <a:buNone/>
            </a:pPr>
            <a:endParaRPr lang="fr-FR" b="1" dirty="0" smtClean="0">
              <a:latin typeface="Monotype Corsiva" pitchFamily="66" charset="0"/>
            </a:endParaRPr>
          </a:p>
          <a:p>
            <a:pPr marL="457200" lvl="0" indent="-457200">
              <a:buClr>
                <a:srgbClr val="FF0000"/>
              </a:buClr>
              <a:buSzPct val="100000"/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026" name="Picture 2" descr="http://www.self-access.com/access/acpicts/capFormClient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0"/>
            <a:ext cx="6215106" cy="5286412"/>
          </a:xfrm>
          <a:prstGeom prst="rect">
            <a:avLst/>
          </a:prstGeom>
          <a:noFill/>
        </p:spPr>
      </p:pic>
      <p:sp>
        <p:nvSpPr>
          <p:cNvPr id="4" name="Accolade ouvrante 3"/>
          <p:cNvSpPr/>
          <p:nvPr/>
        </p:nvSpPr>
        <p:spPr>
          <a:xfrm>
            <a:off x="1071538" y="571480"/>
            <a:ext cx="714380" cy="4071966"/>
          </a:xfrm>
          <a:prstGeom prst="leftBrace">
            <a:avLst>
              <a:gd name="adj1" fmla="val 8333"/>
              <a:gd name="adj2" fmla="val 5034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 rot="16200000">
            <a:off x="-1271092" y="2315641"/>
            <a:ext cx="4286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dbl" dirty="0">
                <a:latin typeface="Comic Sans MS" pitchFamily="66" charset="0"/>
              </a:rPr>
              <a:t>Le corps du formulaire</a:t>
            </a:r>
            <a:r>
              <a:rPr lang="fr-FR" b="1" dirty="0">
                <a:latin typeface="Comic Sans MS" pitchFamily="66" charset="0"/>
              </a:rPr>
              <a:t> </a:t>
            </a:r>
          </a:p>
        </p:txBody>
      </p:sp>
      <p:sp>
        <p:nvSpPr>
          <p:cNvPr id="6" name="Accolade ouvrante 5"/>
          <p:cNvSpPr/>
          <p:nvPr/>
        </p:nvSpPr>
        <p:spPr>
          <a:xfrm rot="16200000">
            <a:off x="2750331" y="4822041"/>
            <a:ext cx="714380" cy="150019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14282" y="5929330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dbl" dirty="0">
                <a:latin typeface="Comic Sans MS" pitchFamily="66" charset="0"/>
              </a:rPr>
              <a:t>La zone de contrôle</a:t>
            </a:r>
            <a:r>
              <a:rPr lang="fr-FR" b="1" dirty="0">
                <a:latin typeface="Comic Sans MS" pitchFamily="66" charset="0"/>
              </a:rPr>
              <a:t> : </a:t>
            </a:r>
            <a:r>
              <a:rPr lang="fr-FR" dirty="0"/>
              <a:t>permet la navigation entre les lignes de la table.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/>
          <a:lstStyle/>
          <a:p>
            <a:pPr marL="457200" indent="-457200">
              <a:buClr>
                <a:srgbClr val="FF0000"/>
              </a:buClr>
              <a:buSzPct val="100000"/>
              <a:buNone/>
            </a:pPr>
            <a:r>
              <a:rPr lang="fr-FR" u="sng" dirty="0" smtClean="0">
                <a:latin typeface="Comic Sans MS" pitchFamily="66" charset="0"/>
              </a:rPr>
              <a:t>La forme tabulaire</a:t>
            </a:r>
            <a:br>
              <a:rPr lang="fr-FR" u="sng" dirty="0" smtClean="0">
                <a:latin typeface="Comic Sans MS" pitchFamily="66" charset="0"/>
              </a:rPr>
            </a:br>
            <a:r>
              <a:rPr lang="fr-FR" b="1" dirty="0" smtClean="0">
                <a:solidFill>
                  <a:srgbClr val="666699"/>
                </a:solidFill>
              </a:rPr>
              <a:t>TPN°1 Question 3</a:t>
            </a:r>
            <a:r>
              <a:rPr lang="fr-FR" u="sng" dirty="0" smtClean="0">
                <a:latin typeface="Comic Sans MS" pitchFamily="66" charset="0"/>
              </a:rPr>
              <a:t/>
            </a:r>
            <a:br>
              <a:rPr lang="fr-FR" u="sng" dirty="0" smtClean="0">
                <a:latin typeface="Comic Sans MS" pitchFamily="66" charset="0"/>
              </a:rPr>
            </a:br>
            <a:r>
              <a:rPr lang="fr-FR" b="1" dirty="0" smtClean="0">
                <a:solidFill>
                  <a:srgbClr val="666699"/>
                </a:solidFill>
              </a:rPr>
              <a:t>Voir Etapes au livre pages </a:t>
            </a:r>
            <a:r>
              <a:rPr lang="fr-FR" b="1" dirty="0" smtClean="0">
                <a:solidFill>
                  <a:srgbClr val="666699"/>
                </a:solidFill>
              </a:rPr>
              <a:t>175/176</a:t>
            </a:r>
            <a:r>
              <a:rPr lang="fr-FR" dirty="0" smtClean="0">
                <a:solidFill>
                  <a:srgbClr val="666699"/>
                </a:solidFill>
              </a:rPr>
              <a:t/>
            </a:r>
            <a:br>
              <a:rPr lang="fr-FR" dirty="0" smtClean="0">
                <a:solidFill>
                  <a:srgbClr val="666699"/>
                </a:solidFill>
              </a:rPr>
            </a:br>
            <a:endParaRPr lang="fr-FR" dirty="0" smtClean="0">
              <a:solidFill>
                <a:srgbClr val="666699"/>
              </a:solidFill>
            </a:endParaRPr>
          </a:p>
          <a:p>
            <a:pPr marL="457200" indent="-457200">
              <a:buClr>
                <a:srgbClr val="FF0000"/>
              </a:buClr>
              <a:buSzPct val="100000"/>
              <a:buFont typeface="+mj-lt"/>
              <a:buAutoNum type="alphaLcPeriod" startAt="2"/>
            </a:pPr>
            <a:r>
              <a:rPr lang="fr-FR" sz="3600" b="1" u="sng" dirty="0" smtClean="0">
                <a:latin typeface="Monotype Corsiva" pitchFamily="66" charset="0"/>
              </a:rPr>
              <a:t>Utilisation </a:t>
            </a:r>
            <a:r>
              <a:rPr lang="fr-FR" sz="3600" b="1" u="sng" dirty="0" smtClean="0">
                <a:latin typeface="Monotype Corsiva" pitchFamily="66" charset="0"/>
              </a:rPr>
              <a:t>d’un assistant:</a:t>
            </a:r>
            <a:endParaRPr lang="fr-FR" sz="3600" b="1" dirty="0" smtClean="0">
              <a:solidFill>
                <a:srgbClr val="666699"/>
              </a:solidFill>
            </a:endParaRP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TPN°1 </a:t>
            </a:r>
            <a:r>
              <a:rPr lang="fr-FR" b="1" dirty="0" smtClean="0">
                <a:solidFill>
                  <a:srgbClr val="666699"/>
                </a:solidFill>
              </a:rPr>
              <a:t>Question 4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Voir </a:t>
            </a:r>
            <a:r>
              <a:rPr lang="fr-FR" b="1" dirty="0" smtClean="0">
                <a:solidFill>
                  <a:srgbClr val="666699"/>
                </a:solidFill>
              </a:rPr>
              <a:t>Etapes au livre pages 176 -</a:t>
            </a:r>
            <a:r>
              <a:rPr lang="fr-FR" b="1" dirty="0" smtClean="0">
                <a:solidFill>
                  <a:srgbClr val="666699"/>
                </a:solidFill>
              </a:rPr>
              <a:t>180</a:t>
            </a:r>
          </a:p>
          <a:p>
            <a:pPr>
              <a:buNone/>
            </a:pPr>
            <a:endParaRPr lang="fr-FR" b="1" dirty="0" smtClean="0">
              <a:solidFill>
                <a:srgbClr val="666699"/>
              </a:solidFill>
            </a:endParaRPr>
          </a:p>
          <a:p>
            <a:pPr marL="0" indent="0">
              <a:buClr>
                <a:srgbClr val="FF0000"/>
              </a:buClr>
              <a:buSzPct val="100000"/>
              <a:buFont typeface="+mj-lt"/>
              <a:buAutoNum type="alphaLcPeriod" startAt="3"/>
            </a:pPr>
            <a:r>
              <a:rPr lang="fr-FR" sz="3600" b="1" u="sng" dirty="0" smtClean="0">
                <a:latin typeface="Monotype Corsiva" pitchFamily="66" charset="0"/>
              </a:rPr>
              <a:t>Modification d’un formulaire</a:t>
            </a:r>
            <a:r>
              <a:rPr lang="fr-FR" sz="3600" b="1" dirty="0" smtClean="0">
                <a:latin typeface="Monotype Corsiva" pitchFamily="66" charset="0"/>
              </a:rPr>
              <a:t>: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TPN°1 Question 5</a:t>
            </a:r>
          </a:p>
          <a:p>
            <a:pPr>
              <a:buNone/>
            </a:pPr>
            <a:r>
              <a:rPr lang="fr-FR" b="1" dirty="0" smtClean="0">
                <a:solidFill>
                  <a:srgbClr val="666699"/>
                </a:solidFill>
              </a:rPr>
              <a:t>Voir </a:t>
            </a:r>
            <a:r>
              <a:rPr lang="fr-FR" b="1" dirty="0" smtClean="0">
                <a:solidFill>
                  <a:srgbClr val="666699"/>
                </a:solidFill>
              </a:rPr>
              <a:t>Etapes au livre pages 181/182</a:t>
            </a:r>
            <a:endParaRPr lang="fr-FR" b="1" dirty="0" smtClean="0">
              <a:latin typeface="Monotype Corsiva" pitchFamily="66" charset="0"/>
            </a:endParaRPr>
          </a:p>
          <a:p>
            <a:pPr marL="0" indent="0">
              <a:buClr>
                <a:srgbClr val="FF0000"/>
              </a:buClr>
              <a:buSzPct val="100000"/>
              <a:buNone/>
            </a:pPr>
            <a:endParaRPr lang="fr-FR" sz="3600" dirty="0" smtClean="0">
              <a:solidFill>
                <a:srgbClr val="666699"/>
              </a:solidFill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fr-FR" b="1" u="sng" dirty="0" smtClean="0">
                <a:solidFill>
                  <a:srgbClr val="00B050"/>
                </a:solidFill>
                <a:latin typeface="Comic Sans MS" pitchFamily="66" charset="0"/>
              </a:rPr>
              <a:t>Exploitation de formulaires</a:t>
            </a: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:</a:t>
            </a:r>
            <a:endParaRPr lang="fr-FR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Les utilisateurs peuvent effectuer les taches </a:t>
            </a:r>
          </a:p>
          <a:p>
            <a:pPr>
              <a:buNone/>
            </a:pPr>
            <a:r>
              <a:rPr lang="fr-FR" dirty="0" smtClean="0"/>
              <a:t>suivantes sur un formulaire :</a:t>
            </a: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/>
              <a:t>Lancer le formulaire</a:t>
            </a: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/>
              <a:t>Afficher les données</a:t>
            </a: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/>
              <a:t>Insérer des données dans la base de données</a:t>
            </a: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/>
              <a:t>Supprimer des données depuis la base</a:t>
            </a:r>
          </a:p>
          <a:p>
            <a:pPr lvl="0">
              <a:buClr>
                <a:srgbClr val="FF9933"/>
              </a:buClr>
              <a:buFont typeface="Wingdings" pitchFamily="2" charset="2"/>
              <a:buChar char="þ"/>
            </a:pPr>
            <a:r>
              <a:rPr lang="fr-FR" dirty="0" smtClean="0"/>
              <a:t>Fermer le formulaire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5B8738-D1AA-4F38-A062-C96BB4048A66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406</TotalTime>
  <Words>394</Words>
  <Application>Microsoft Office PowerPoint</Application>
  <PresentationFormat>Affichage à l'écran (4:3)</PresentationFormat>
  <Paragraphs>167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Oriel</vt:lpstr>
      <vt:lpstr>Chapitre VII</vt:lpstr>
      <vt:lpstr>Introduction :</vt:lpstr>
      <vt:lpstr>Structure d’une application :</vt:lpstr>
      <vt:lpstr>Interface utilisateur :</vt:lpstr>
      <vt:lpstr>Code d’une application :</vt:lpstr>
      <vt:lpstr>Les formulaires :</vt:lpstr>
      <vt:lpstr>Diapositive 7</vt:lpstr>
      <vt:lpstr>Diapositive 8</vt:lpstr>
      <vt:lpstr>Exploitation de formulaires :</vt:lpstr>
      <vt:lpstr>Lancer le formulaire : </vt:lpstr>
      <vt:lpstr>Chercher des lignes : les filtres : </vt:lpstr>
      <vt:lpstr>Filtre par sélection: </vt:lpstr>
      <vt:lpstr>Diapositive 13</vt:lpstr>
      <vt:lpstr>Les sous formulaires : </vt:lpstr>
      <vt:lpstr>Les  états :</vt:lpstr>
      <vt:lpstr>Création d’un état : </vt:lpstr>
      <vt:lpstr>Exploitation d’un état :</vt:lpstr>
      <vt:lpstr>Interaction entre base de données et site web dynamiques 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VII</dc:title>
  <dc:creator>Neirouz</dc:creator>
  <cp:lastModifiedBy>Neirouz</cp:lastModifiedBy>
  <cp:revision>60</cp:revision>
  <dcterms:created xsi:type="dcterms:W3CDTF">2013-03-16T19:55:13Z</dcterms:created>
  <dcterms:modified xsi:type="dcterms:W3CDTF">2014-04-06T10:40:32Z</dcterms:modified>
</cp:coreProperties>
</file>